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9"/>
  </p:notesMasterIdLst>
  <p:sldIdLst>
    <p:sldId id="256" r:id="rId2"/>
    <p:sldId id="282" r:id="rId3"/>
    <p:sldId id="281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96" autoAdjust="0"/>
    <p:restoredTop sz="87559" autoAdjust="0"/>
  </p:normalViewPr>
  <p:slideViewPr>
    <p:cSldViewPr snapToGrid="0">
      <p:cViewPr varScale="1">
        <p:scale>
          <a:sx n="78" d="100"/>
          <a:sy n="78" d="100"/>
        </p:scale>
        <p:origin x="19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C5448-0D7C-7140-912B-60DB4FC876D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FDB3B-D8EF-B642-B0AD-436436685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7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FDB3B-D8EF-B642-B0AD-4364366853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8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6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6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70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13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5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61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15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0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4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2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5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6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38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996594"/>
            <a:ext cx="10608956" cy="3565132"/>
          </a:xfrm>
        </p:spPr>
        <p:txBody>
          <a:bodyPr/>
          <a:lstStyle/>
          <a:p>
            <a:r>
              <a:rPr lang="en-US" sz="4800" dirty="0"/>
              <a:t>CLINICAL PRESENTATION OF PUD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480287"/>
            <a:ext cx="8825658" cy="1490070"/>
          </a:xfrm>
        </p:spPr>
        <p:txBody>
          <a:bodyPr>
            <a:normAutofit/>
          </a:bodyPr>
          <a:lstStyle/>
          <a:p>
            <a:r>
              <a:rPr lang="en-US" dirty="0"/>
              <a:t>FLAME Lecture: 77</a:t>
            </a:r>
          </a:p>
          <a:p>
            <a:r>
              <a:rPr lang="en-US" dirty="0"/>
              <a:t>Roberts-Woodbury &amp; </a:t>
            </a:r>
            <a:r>
              <a:rPr lang="en-US" dirty="0" err="1"/>
              <a:t>Kettelhut</a:t>
            </a:r>
            <a:r>
              <a:rPr lang="en-US" dirty="0"/>
              <a:t> 3.28.20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4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0241-A4A7-40FD-804B-BF623BA6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CA47-A455-4450-90AC-B97FE5090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918" y="1323453"/>
            <a:ext cx="10907715" cy="4595532"/>
          </a:xfrm>
        </p:spPr>
        <p:txBody>
          <a:bodyPr>
            <a:normAutofit/>
          </a:bodyPr>
          <a:lstStyle/>
          <a:p>
            <a:r>
              <a:rPr lang="en-US" sz="3200" dirty="0"/>
              <a:t>To understand presentation and physical exam findings of gastric and duodenal ulcers </a:t>
            </a:r>
            <a:endParaRPr lang="en-US" sz="3200" b="1" dirty="0"/>
          </a:p>
          <a:p>
            <a:r>
              <a:rPr lang="en-US" sz="3200" dirty="0"/>
              <a:t>To describe clinical differences between gastric and duodenal ulcers in Peptic Ulcer disease </a:t>
            </a:r>
          </a:p>
          <a:p>
            <a:r>
              <a:rPr lang="en-US" sz="3200" dirty="0"/>
              <a:t>Prerequisites: </a:t>
            </a:r>
            <a:r>
              <a:rPr lang="en-US" sz="3000" dirty="0"/>
              <a:t>NONE</a:t>
            </a:r>
          </a:p>
          <a:p>
            <a:r>
              <a:rPr lang="en-US" sz="3200" dirty="0"/>
              <a:t>See also – for closely related topics</a:t>
            </a:r>
          </a:p>
          <a:p>
            <a:pPr lvl="1"/>
            <a:r>
              <a:rPr lang="en-US" sz="3000" dirty="0">
                <a:solidFill>
                  <a:schemeClr val="accent6"/>
                </a:solidFill>
              </a:rPr>
              <a:t>FLAME LECTURE 74</a:t>
            </a:r>
            <a:r>
              <a:rPr lang="en-US" sz="3000" dirty="0"/>
              <a:t>: Causes of Peptic Ulcer Disease </a:t>
            </a:r>
          </a:p>
          <a:p>
            <a:pPr lvl="1"/>
            <a:r>
              <a:rPr lang="en-US" sz="3000" dirty="0">
                <a:solidFill>
                  <a:schemeClr val="accent6"/>
                </a:solidFill>
              </a:rPr>
              <a:t>FLAME LECTURE 78</a:t>
            </a:r>
            <a:r>
              <a:rPr lang="en-US" sz="3000" dirty="0"/>
              <a:t>: Diagnosing Peptic Ulcer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6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815E9-A527-4641-A9FD-578C46100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4926-F7DB-4AAB-B1F9-80EADE5FF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56723"/>
            <a:ext cx="11155364" cy="461009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Peptic Ulcer Disease (PUD) is a problem of GI tract characterized by mucosal damage secondary to pepsin and gastrin secretion</a:t>
            </a:r>
          </a:p>
          <a:p>
            <a:pPr lvl="1"/>
            <a:r>
              <a:rPr lang="en-US" sz="3000" dirty="0"/>
              <a:t>Approx. 500,000 people develop PUD in the US annually </a:t>
            </a:r>
          </a:p>
          <a:p>
            <a:pPr lvl="1"/>
            <a:r>
              <a:rPr lang="en-US" sz="3000" dirty="0"/>
              <a:t>Usually occurs in stomach and proximal duodenum </a:t>
            </a:r>
          </a:p>
          <a:p>
            <a:pPr lvl="1"/>
            <a:r>
              <a:rPr lang="en-US" sz="3000" dirty="0"/>
              <a:t>Most predominant causes are: </a:t>
            </a:r>
          </a:p>
          <a:p>
            <a:pPr lvl="2"/>
            <a:r>
              <a:rPr lang="en-US" sz="2800" dirty="0"/>
              <a:t>H. Pylori infection </a:t>
            </a:r>
          </a:p>
          <a:p>
            <a:pPr lvl="2"/>
            <a:r>
              <a:rPr lang="en-US" sz="2800" dirty="0"/>
              <a:t>NSAID 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3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8DA7-ECFD-4BDC-8049-8030B4C71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254770" cy="1400530"/>
          </a:xfrm>
        </p:spPr>
        <p:txBody>
          <a:bodyPr/>
          <a:lstStyle/>
          <a:p>
            <a:r>
              <a:rPr lang="en-US" sz="4800" dirty="0"/>
              <a:t>CLINICAL PRESENTATION OF PUD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84C3A-5E13-440B-970D-03E428577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8652" y="1343293"/>
            <a:ext cx="4396338" cy="576262"/>
          </a:xfrm>
        </p:spPr>
        <p:txBody>
          <a:bodyPr/>
          <a:lstStyle/>
          <a:p>
            <a:r>
              <a:rPr lang="en-US" sz="3200" dirty="0"/>
              <a:t>Common Symptoms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4A13F0-8806-425D-8A69-D9941CA3B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4164" y="1919555"/>
            <a:ext cx="5111836" cy="3741738"/>
          </a:xfrm>
        </p:spPr>
        <p:txBody>
          <a:bodyPr>
            <a:noAutofit/>
          </a:bodyPr>
          <a:lstStyle/>
          <a:p>
            <a:r>
              <a:rPr lang="en-US" sz="2800" dirty="0"/>
              <a:t>NONE! Up to 30% diagnosed will  be </a:t>
            </a:r>
            <a:r>
              <a:rPr lang="en-US" sz="2800" u="sng" dirty="0"/>
              <a:t>asymptomatic</a:t>
            </a:r>
            <a:r>
              <a:rPr lang="en-US" sz="2800" dirty="0"/>
              <a:t> </a:t>
            </a:r>
          </a:p>
          <a:p>
            <a:r>
              <a:rPr lang="en-US" sz="2800" dirty="0"/>
              <a:t>Episodic, epigastric pain </a:t>
            </a:r>
          </a:p>
          <a:p>
            <a:r>
              <a:rPr lang="en-US" sz="2800" dirty="0"/>
              <a:t>Pain before or after meals </a:t>
            </a:r>
          </a:p>
          <a:p>
            <a:r>
              <a:rPr lang="en-US" sz="2800" dirty="0"/>
              <a:t>Pain relieved by antacids, food</a:t>
            </a:r>
          </a:p>
          <a:p>
            <a:r>
              <a:rPr lang="en-US" sz="2800" dirty="0"/>
              <a:t>Dyspepsia </a:t>
            </a:r>
          </a:p>
          <a:p>
            <a:r>
              <a:rPr lang="en-US" sz="2800" dirty="0"/>
              <a:t>Positive family history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D17BA4-A9FD-4C0E-A58A-224A65AD7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4589" y="1348641"/>
            <a:ext cx="4396339" cy="576262"/>
          </a:xfrm>
        </p:spPr>
        <p:txBody>
          <a:bodyPr/>
          <a:lstStyle/>
          <a:p>
            <a:r>
              <a:rPr lang="en-US" sz="3200" dirty="0"/>
              <a:t>Red Flag Symptoms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5EEBE5-CF4E-4F9E-9013-BD3A407F3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4589" y="1919554"/>
            <a:ext cx="4396339" cy="4485727"/>
          </a:xfrm>
        </p:spPr>
        <p:txBody>
          <a:bodyPr>
            <a:normAutofit/>
          </a:bodyPr>
          <a:lstStyle/>
          <a:p>
            <a:r>
              <a:rPr lang="en-US" sz="2800" dirty="0"/>
              <a:t>Anemia </a:t>
            </a:r>
          </a:p>
          <a:p>
            <a:r>
              <a:rPr lang="en-US" sz="2800" dirty="0"/>
              <a:t>Hematemesis </a:t>
            </a:r>
          </a:p>
          <a:p>
            <a:r>
              <a:rPr lang="en-US" sz="2800" dirty="0"/>
              <a:t>Melena </a:t>
            </a:r>
          </a:p>
          <a:p>
            <a:r>
              <a:rPr lang="en-US" sz="2800" dirty="0"/>
              <a:t>Vomiting </a:t>
            </a:r>
          </a:p>
          <a:p>
            <a:r>
              <a:rPr lang="en-US" sz="2800" dirty="0"/>
              <a:t>Anorexia, weight loss</a:t>
            </a:r>
          </a:p>
          <a:p>
            <a:r>
              <a:rPr lang="en-US" sz="2800" dirty="0"/>
              <a:t>Persisting upper abdominal pain radiating to back </a:t>
            </a:r>
          </a:p>
        </p:txBody>
      </p:sp>
    </p:spTree>
    <p:extLst>
      <p:ext uri="{BB962C8B-B14F-4D97-AF65-F5344CB8AC3E}">
        <p14:creationId xmlns:p14="http://schemas.microsoft.com/office/powerpoint/2010/main" val="344007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77261E-8B1B-45B2-8C8D-8D4BDE7F2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60253" cy="1400530"/>
          </a:xfrm>
        </p:spPr>
        <p:txBody>
          <a:bodyPr/>
          <a:lstStyle/>
          <a:p>
            <a:r>
              <a:rPr lang="en-US" sz="4800" dirty="0"/>
              <a:t>PHYSICAL EXAM FINDINGS OF PUD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824B1B-47E5-450D-B3E0-83ACF339F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733" y="1467291"/>
            <a:ext cx="10146889" cy="4195481"/>
          </a:xfrm>
        </p:spPr>
        <p:txBody>
          <a:bodyPr>
            <a:normAutofit/>
          </a:bodyPr>
          <a:lstStyle/>
          <a:p>
            <a:r>
              <a:rPr lang="en-US" sz="3600" dirty="0"/>
              <a:t>Physical Exam is often UNREMARKABLE or  UNRELIABLE</a:t>
            </a:r>
          </a:p>
          <a:p>
            <a:r>
              <a:rPr lang="en-US" sz="3600" dirty="0"/>
              <a:t>Tenderness to deep palpation of abdomen can be present </a:t>
            </a:r>
          </a:p>
        </p:txBody>
      </p:sp>
    </p:spTree>
    <p:extLst>
      <p:ext uri="{BB962C8B-B14F-4D97-AF65-F5344CB8AC3E}">
        <p14:creationId xmlns:p14="http://schemas.microsoft.com/office/powerpoint/2010/main" val="287890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54947AE-C9AF-4990-9DD1-538A9867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GASTRIC VS. DUODENAL ULCER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C10AA1-D423-4E66-9CF7-98290415D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2" y="1319531"/>
            <a:ext cx="4396338" cy="576262"/>
          </a:xfrm>
        </p:spPr>
        <p:txBody>
          <a:bodyPr/>
          <a:lstStyle/>
          <a:p>
            <a:r>
              <a:rPr lang="en-US" sz="3200" dirty="0"/>
              <a:t>Gastric Ulcer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56C6B7-2841-426C-A956-EB920B7E5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1" y="1905000"/>
            <a:ext cx="4992689" cy="4500282"/>
          </a:xfrm>
        </p:spPr>
        <p:txBody>
          <a:bodyPr>
            <a:noAutofit/>
          </a:bodyPr>
          <a:lstStyle/>
          <a:p>
            <a:r>
              <a:rPr lang="en-US" sz="2800" dirty="0"/>
              <a:t>Pain INCREASED w/ meals </a:t>
            </a:r>
          </a:p>
          <a:p>
            <a:r>
              <a:rPr lang="en-US" sz="2800" dirty="0"/>
              <a:t>Pain can occur 30-60 mins AFTER a meal </a:t>
            </a:r>
          </a:p>
          <a:p>
            <a:r>
              <a:rPr lang="en-US" sz="2800" dirty="0"/>
              <a:t>Can present with melena </a:t>
            </a:r>
          </a:p>
          <a:p>
            <a:r>
              <a:rPr lang="en-US" sz="2800" dirty="0"/>
              <a:t>GUs are less common </a:t>
            </a:r>
          </a:p>
          <a:p>
            <a:r>
              <a:rPr lang="en-US" sz="2800" dirty="0"/>
              <a:t>More likely to be associated w/ weight loss precipitated by fear of food intake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B3C542-BAF7-49C8-8D11-14A0B6A5A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57" y="1334086"/>
            <a:ext cx="4396339" cy="576262"/>
          </a:xfrm>
        </p:spPr>
        <p:txBody>
          <a:bodyPr/>
          <a:lstStyle/>
          <a:p>
            <a:r>
              <a:rPr lang="en-US" sz="3200" dirty="0"/>
              <a:t>Duodenal Ulcer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ADD8744-B7DF-467A-853F-9CC630D46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56" y="1905000"/>
            <a:ext cx="4601433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Pain DECREASED with meals</a:t>
            </a:r>
          </a:p>
          <a:p>
            <a:r>
              <a:rPr lang="en-US" sz="2800" dirty="0"/>
              <a:t>Pain occurs 2-3 hours AFTER a meal </a:t>
            </a:r>
          </a:p>
          <a:p>
            <a:r>
              <a:rPr lang="en-US" sz="2800" dirty="0"/>
              <a:t>Can present with vomiting </a:t>
            </a:r>
          </a:p>
          <a:p>
            <a:r>
              <a:rPr lang="en-US" sz="2800" dirty="0"/>
              <a:t>DUs are more common </a:t>
            </a:r>
          </a:p>
          <a:p>
            <a:r>
              <a:rPr lang="en-US" sz="2800" dirty="0"/>
              <a:t>More likely to be relieved by food and antacids </a:t>
            </a:r>
          </a:p>
        </p:txBody>
      </p:sp>
    </p:spTree>
    <p:extLst>
      <p:ext uri="{BB962C8B-B14F-4D97-AF65-F5344CB8AC3E}">
        <p14:creationId xmlns:p14="http://schemas.microsoft.com/office/powerpoint/2010/main" val="382533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CA6C39-29E3-483A-A655-8386EAE7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65432" cy="1400530"/>
          </a:xfrm>
        </p:spPr>
        <p:txBody>
          <a:bodyPr/>
          <a:lstStyle/>
          <a:p>
            <a:r>
              <a:rPr lang="en-US" sz="4800" dirty="0"/>
              <a:t>IMPORTANT LINKS / REFERENCES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02BEF4-E0E4-4584-9E87-2D101637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83871"/>
            <a:ext cx="10511624" cy="394286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/>
              <a:t>Am Fam Physician. 2007 Oct 1; 76 (7): 1005-1012.</a:t>
            </a:r>
          </a:p>
          <a:p>
            <a:pPr marL="457200" indent="-457200">
              <a:buAutoNum type="arabicPeriod"/>
            </a:pPr>
            <a:r>
              <a:rPr lang="en-US" sz="3200" dirty="0"/>
              <a:t>Am Fam Physician. 2015 </a:t>
            </a:r>
            <a:r>
              <a:rPr lang="en-US" sz="3200" dirty="0" err="1"/>
              <a:t>Febr</a:t>
            </a:r>
            <a:r>
              <a:rPr lang="en-US" sz="3200" dirty="0"/>
              <a:t> 15; 91 (4): 236-242.</a:t>
            </a:r>
          </a:p>
          <a:p>
            <a:pPr marL="457200" indent="-457200">
              <a:buAutoNum type="arabicPeriod"/>
            </a:pPr>
            <a:r>
              <a:rPr lang="en-US" sz="3200" dirty="0"/>
              <a:t>Am Fam Physician. 2015 May 15; 91 (10): 692-697. </a:t>
            </a:r>
          </a:p>
        </p:txBody>
      </p:sp>
    </p:spTree>
    <p:extLst>
      <p:ext uri="{BB962C8B-B14F-4D97-AF65-F5344CB8AC3E}">
        <p14:creationId xmlns:p14="http://schemas.microsoft.com/office/powerpoint/2010/main" val="2847972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{FABB33AF-DB2D-8242-8A65-63594D5415FF}tf10001062</Template>
  <TotalTime>21662</TotalTime>
  <Words>311</Words>
  <Application>Microsoft Macintosh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CLINICAL PRESENTATION OF PUD</vt:lpstr>
      <vt:lpstr>LEARNING OBJECTIVES</vt:lpstr>
      <vt:lpstr>OVERVIEW </vt:lpstr>
      <vt:lpstr>CLINICAL PRESENTATION OF PUD </vt:lpstr>
      <vt:lpstr>PHYSICAL EXAM FINDINGS OF PUD </vt:lpstr>
      <vt:lpstr>GASTRIC VS. DUODENAL ULCER </vt:lpstr>
      <vt:lpstr>IMPORTANT LINKS / 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 onc Stats</dc:title>
  <dc:creator>Jon Steller</dc:creator>
  <cp:lastModifiedBy>Jon Steller</cp:lastModifiedBy>
  <cp:revision>80</cp:revision>
  <dcterms:created xsi:type="dcterms:W3CDTF">2013-07-03T03:15:47Z</dcterms:created>
  <dcterms:modified xsi:type="dcterms:W3CDTF">2020-03-29T01:50:13Z</dcterms:modified>
</cp:coreProperties>
</file>