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9"/>
  </p:notesMasterIdLst>
  <p:sldIdLst>
    <p:sldId id="256" r:id="rId2"/>
    <p:sldId id="275" r:id="rId3"/>
    <p:sldId id="271" r:id="rId4"/>
    <p:sldId id="282" r:id="rId5"/>
    <p:sldId id="283" r:id="rId6"/>
    <p:sldId id="284" r:id="rId7"/>
    <p:sldId id="28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9" autoAdjust="0"/>
    <p:restoredTop sz="87637" autoAdjust="0"/>
  </p:normalViewPr>
  <p:slideViewPr>
    <p:cSldViewPr snapToGrid="0">
      <p:cViewPr varScale="1">
        <p:scale>
          <a:sx n="81" d="100"/>
          <a:sy n="81" d="100"/>
        </p:scale>
        <p:origin x="200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C5448-0D7C-7140-912B-60DB4FC876D4}" type="datetimeFigureOut">
              <a:rPr lang="en-US" smtClean="0"/>
              <a:t>4/22/19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FDB3B-D8EF-B642-B0AD-436436685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73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</a:t>
            </a:r>
            <a:r>
              <a:rPr lang="en-US" baseline="0" dirty="0"/>
              <a:t> </a:t>
            </a:r>
            <a:r>
              <a:rPr lang="en-US" baseline="0" dirty="0" err="1"/>
              <a:t>Magann</a:t>
            </a:r>
            <a:r>
              <a:rPr lang="en-US" baseline="0" dirty="0"/>
              <a:t> EF. </a:t>
            </a:r>
            <a:r>
              <a:rPr lang="en-US" baseline="0" dirty="0" err="1"/>
              <a:t>Obstet</a:t>
            </a:r>
            <a:r>
              <a:rPr lang="en-US" baseline="0" dirty="0"/>
              <a:t> Gynecol. 2000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1EFF0-9A5D-6E47-A4AA-E05E5A3D301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url?sa</a:t>
            </a:r>
            <a:r>
              <a:rPr lang="en-US" dirty="0"/>
              <a:t>=</a:t>
            </a:r>
            <a:r>
              <a:rPr lang="en-US" dirty="0" err="1"/>
              <a:t>i&amp;rct</a:t>
            </a:r>
            <a:r>
              <a:rPr lang="en-US" dirty="0"/>
              <a:t>=</a:t>
            </a:r>
            <a:r>
              <a:rPr lang="en-US" dirty="0" err="1"/>
              <a:t>j&amp;q</a:t>
            </a:r>
            <a:r>
              <a:rPr lang="en-US" dirty="0"/>
              <a:t>=&amp;</a:t>
            </a:r>
            <a:r>
              <a:rPr lang="en-US" dirty="0" err="1"/>
              <a:t>esrc</a:t>
            </a:r>
            <a:r>
              <a:rPr lang="en-US" dirty="0"/>
              <a:t>=</a:t>
            </a:r>
            <a:r>
              <a:rPr lang="en-US" dirty="0" err="1"/>
              <a:t>s&amp;source</a:t>
            </a:r>
            <a:r>
              <a:rPr lang="en-US" dirty="0"/>
              <a:t>=</a:t>
            </a:r>
            <a:r>
              <a:rPr lang="en-US" dirty="0" err="1"/>
              <a:t>images&amp;cd</a:t>
            </a:r>
            <a:r>
              <a:rPr lang="en-US" dirty="0"/>
              <a:t>=&amp;</a:t>
            </a:r>
            <a:r>
              <a:rPr lang="en-US" dirty="0" err="1"/>
              <a:t>ved</a:t>
            </a:r>
            <a:r>
              <a:rPr lang="en-US" dirty="0"/>
              <a:t>=0ahUKEwiYppKvwuThAhWNrVkKHecCDf8QMwhqKAAwAA&amp;url=https%3A%2F%2Fgl.wikipedia.org%2Fwiki%2FFicheiro%3AFundus_photograph_of_normal_left_eye.jpg&amp;psig=AOvVaw2uWGhLiUcnxrLF4KO-qNhl&amp;ust=1556050608079314&amp;ictx=3&amp;uact=3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url?sa</a:t>
            </a:r>
            <a:r>
              <a:rPr lang="en-US" dirty="0"/>
              <a:t>=</a:t>
            </a:r>
            <a:r>
              <a:rPr lang="en-US" dirty="0" err="1"/>
              <a:t>i&amp;rct</a:t>
            </a:r>
            <a:r>
              <a:rPr lang="en-US" dirty="0"/>
              <a:t>=</a:t>
            </a:r>
            <a:r>
              <a:rPr lang="en-US" dirty="0" err="1"/>
              <a:t>j&amp;q</a:t>
            </a:r>
            <a:r>
              <a:rPr lang="en-US" dirty="0"/>
              <a:t>=&amp;</a:t>
            </a:r>
            <a:r>
              <a:rPr lang="en-US" dirty="0" err="1"/>
              <a:t>esrc</a:t>
            </a:r>
            <a:r>
              <a:rPr lang="en-US" dirty="0"/>
              <a:t>=</a:t>
            </a:r>
            <a:r>
              <a:rPr lang="en-US" dirty="0" err="1"/>
              <a:t>s&amp;source</a:t>
            </a:r>
            <a:r>
              <a:rPr lang="en-US" dirty="0"/>
              <a:t>=</a:t>
            </a:r>
            <a:r>
              <a:rPr lang="en-US" dirty="0" err="1"/>
              <a:t>images&amp;cd</a:t>
            </a:r>
            <a:r>
              <a:rPr lang="en-US" dirty="0"/>
              <a:t>=&amp;</a:t>
            </a:r>
            <a:r>
              <a:rPr lang="en-US" dirty="0" err="1"/>
              <a:t>ved</a:t>
            </a:r>
            <a:r>
              <a:rPr lang="en-US" dirty="0"/>
              <a:t>=0ahUKEwiYppKvwuThAhWNrVkKHecCDf8QMwhtKAMwAw&amp;url=https%3A%2F%2Fcommons.wikimedia.org%2Fwiki%2FFile%3ABlausen_0312_DiabeticRetinopathy.png&amp;psig=AOvVaw2uWGhLiUcnxrLF4KO-qNhl&amp;ust=1556050608079314&amp;ictx=3&amp;uact=3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FDB3B-D8EF-B642-B0AD-4364366853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01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25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5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17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3134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962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08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280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363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3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7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915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0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07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30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5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0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70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33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file:////contents/aspirin-drug-information%3fsource=see_lin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3425" y="2800350"/>
            <a:ext cx="10576999" cy="1348381"/>
          </a:xfrm>
        </p:spPr>
        <p:txBody>
          <a:bodyPr/>
          <a:lstStyle/>
          <a:p>
            <a:r>
              <a:rPr lang="en-US" dirty="0"/>
              <a:t>DIABETIC RETINOPATHY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148731"/>
            <a:ext cx="8825658" cy="1490070"/>
          </a:xfrm>
        </p:spPr>
        <p:txBody>
          <a:bodyPr>
            <a:normAutofit/>
          </a:bodyPr>
          <a:lstStyle/>
          <a:p>
            <a:r>
              <a:rPr lang="en-US" dirty="0"/>
              <a:t>FLAME Lecture: 13</a:t>
            </a:r>
          </a:p>
          <a:p>
            <a:r>
              <a:rPr lang="en-US" dirty="0" err="1"/>
              <a:t>Marshburn</a:t>
            </a:r>
            <a:r>
              <a:rPr lang="en-US" dirty="0"/>
              <a:t> 10.29.18</a:t>
            </a:r>
          </a:p>
        </p:txBody>
      </p:sp>
    </p:spTree>
    <p:extLst>
      <p:ext uri="{BB962C8B-B14F-4D97-AF65-F5344CB8AC3E}">
        <p14:creationId xmlns:p14="http://schemas.microsoft.com/office/powerpoint/2010/main" val="78744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3" y="1451429"/>
            <a:ext cx="10486571" cy="4767854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To understand the pathophysiology of diabetic retinopathy</a:t>
            </a:r>
          </a:p>
          <a:p>
            <a:r>
              <a:rPr lang="en-US" sz="3200" dirty="0"/>
              <a:t>To recognize ophthalmic changes in patients with diabetic retinopathy</a:t>
            </a:r>
          </a:p>
          <a:p>
            <a:r>
              <a:rPr lang="en-US" sz="3200" dirty="0"/>
              <a:t>To describe prevention strategies and some treatments for retinopathy </a:t>
            </a:r>
          </a:p>
          <a:p>
            <a:r>
              <a:rPr lang="en-US" sz="3200" dirty="0"/>
              <a:t>Prerequisites:</a:t>
            </a:r>
          </a:p>
          <a:p>
            <a:pPr lvl="1"/>
            <a:r>
              <a:rPr lang="en-US" sz="3000" dirty="0"/>
              <a:t>NONE</a:t>
            </a:r>
          </a:p>
          <a:p>
            <a:r>
              <a:rPr lang="en-US" sz="3200" dirty="0"/>
              <a:t>See also – for closely related topics</a:t>
            </a:r>
          </a:p>
          <a:p>
            <a:pPr lvl="1"/>
            <a:r>
              <a:rPr lang="en-US" sz="3000" dirty="0"/>
              <a:t>FLAMEs on Type 2 DM</a:t>
            </a:r>
          </a:p>
        </p:txBody>
      </p:sp>
    </p:spTree>
    <p:extLst>
      <p:ext uri="{BB962C8B-B14F-4D97-AF65-F5344CB8AC3E}">
        <p14:creationId xmlns:p14="http://schemas.microsoft.com/office/powerpoint/2010/main" val="1471379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PATHOPHYSIOLOGY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3" y="1487714"/>
            <a:ext cx="10486571" cy="4535715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It is difficult to predict the development of retinopathy in populations; however, hyperglycemia is known to cause vessel proliferation and optic nerve damage</a:t>
            </a:r>
          </a:p>
          <a:p>
            <a:r>
              <a:rPr lang="en-US" sz="3200" dirty="0"/>
              <a:t>To reduce risk, it is important to maintain good glycemic control.</a:t>
            </a:r>
          </a:p>
          <a:p>
            <a:r>
              <a:rPr lang="en-US" sz="3200" dirty="0"/>
              <a:t>Lower hemoglobin A1C levels are associated with decreased retinopathy development and progression.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3014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397136"/>
            <a:ext cx="9404723" cy="1400530"/>
          </a:xfrm>
        </p:spPr>
        <p:txBody>
          <a:bodyPr/>
          <a:lstStyle/>
          <a:p>
            <a:r>
              <a:rPr lang="en-US" dirty="0"/>
              <a:t>FUNDOSCOPIC EXAM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7606" y="1346336"/>
            <a:ext cx="1460430" cy="576262"/>
          </a:xfrm>
        </p:spPr>
        <p:txBody>
          <a:bodyPr/>
          <a:lstStyle/>
          <a:p>
            <a:r>
              <a:rPr lang="en-US" dirty="0"/>
              <a:t>Normal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6" y="2011009"/>
            <a:ext cx="4473930" cy="447393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83132" y="1370499"/>
            <a:ext cx="4396339" cy="576262"/>
          </a:xfrm>
        </p:spPr>
        <p:txBody>
          <a:bodyPr/>
          <a:lstStyle/>
          <a:p>
            <a:r>
              <a:rPr lang="en-US" dirty="0"/>
              <a:t>Diabetic Retinopathy 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878" y="2011009"/>
            <a:ext cx="5965239" cy="4473930"/>
          </a:xfrm>
        </p:spPr>
      </p:pic>
    </p:spTree>
    <p:extLst>
      <p:ext uri="{BB962C8B-B14F-4D97-AF65-F5344CB8AC3E}">
        <p14:creationId xmlns:p14="http://schemas.microsoft.com/office/powerpoint/2010/main" val="158414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132" y="1336432"/>
            <a:ext cx="10451236" cy="506885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A systematic review of trials for the treatment of diabetic retinopathy found that 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strict glycemic and blood pressure control </a:t>
            </a:r>
            <a:r>
              <a:rPr lang="en-US" sz="2800" dirty="0"/>
              <a:t>were beneficial for the prevention and progression of retinopathy </a:t>
            </a:r>
          </a:p>
          <a:p>
            <a:r>
              <a:rPr lang="en-US" sz="2800" dirty="0"/>
              <a:t>The effect of 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angiotensin inhibition </a:t>
            </a:r>
            <a:r>
              <a:rPr lang="en-US" sz="2800" dirty="0"/>
              <a:t>on prevention of diabetic retinopathy is unclear</a:t>
            </a:r>
          </a:p>
          <a:p>
            <a:pPr lvl="1"/>
            <a:r>
              <a:rPr lang="en-US" sz="2600" dirty="0"/>
              <a:t>Some studies have found decreased progression in a manner different from how angiotensin inhibition is known to prevent diabetic nephropathy</a:t>
            </a:r>
          </a:p>
          <a:p>
            <a:r>
              <a:rPr lang="en-US" sz="2800" dirty="0"/>
              <a:t>It is also unclear if 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lipid lowering therapy </a:t>
            </a:r>
            <a:r>
              <a:rPr lang="en-US" sz="2800" dirty="0"/>
              <a:t>can reduce the risk of retinopathy</a:t>
            </a:r>
          </a:p>
          <a:p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Aspirin</a:t>
            </a:r>
            <a:r>
              <a:rPr lang="en-US" sz="2800" dirty="0"/>
              <a:t> has ben found to have no effect on prevention of proliferative retinopathy, vitreous bleeding, or visual loss</a:t>
            </a:r>
            <a:endParaRPr lang="en-US" sz="2800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4110736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449" y="326109"/>
            <a:ext cx="9404723" cy="1400530"/>
          </a:xfrm>
        </p:spPr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449" y="1364567"/>
            <a:ext cx="10425163" cy="5317588"/>
          </a:xfrm>
        </p:spPr>
        <p:txBody>
          <a:bodyPr>
            <a:normAutofit/>
          </a:bodyPr>
          <a:lstStyle/>
          <a:p>
            <a:r>
              <a:rPr lang="en-US" sz="2600" dirty="0"/>
              <a:t>Diabetics should all have an annual </a:t>
            </a:r>
            <a:r>
              <a:rPr lang="en-US" sz="2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dilated ophthalmic exam </a:t>
            </a:r>
          </a:p>
          <a:p>
            <a:r>
              <a:rPr lang="en-US" sz="2600" dirty="0"/>
              <a:t>Non-proliferative diabetic retinopathy:</a:t>
            </a:r>
          </a:p>
          <a:p>
            <a:pPr lvl="1"/>
            <a:r>
              <a:rPr lang="en-US" sz="2300" dirty="0"/>
              <a:t>Visual loss is primarily 2/2 </a:t>
            </a:r>
            <a:r>
              <a:rPr lang="en-US" sz="23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macular edema </a:t>
            </a:r>
            <a:r>
              <a:rPr lang="en-US" sz="2300" dirty="0"/>
              <a:t>or </a:t>
            </a:r>
            <a:r>
              <a:rPr lang="en-US" sz="23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macular ischemia</a:t>
            </a:r>
          </a:p>
          <a:p>
            <a:pPr lvl="1"/>
            <a:r>
              <a:rPr lang="en-US" sz="2300" dirty="0"/>
              <a:t>Mild and moderate non-proliferative diabetic retinopathy are managed expectantly</a:t>
            </a:r>
          </a:p>
          <a:p>
            <a:pPr lvl="1"/>
            <a:r>
              <a:rPr lang="en-US" sz="2300" dirty="0"/>
              <a:t>When clinically significant ME develops, </a:t>
            </a:r>
            <a:r>
              <a:rPr lang="en-US" sz="23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intravitreal </a:t>
            </a:r>
            <a:r>
              <a:rPr lang="en-US" sz="23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antivascular</a:t>
            </a:r>
            <a:r>
              <a:rPr lang="en-US" sz="23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endothelial growth factor (VEGF) </a:t>
            </a:r>
            <a:r>
              <a:rPr lang="en-US" sz="2300" dirty="0"/>
              <a:t>or </a:t>
            </a:r>
            <a:r>
              <a:rPr lang="en-US" sz="23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laser therapy (focal photocoagulation) </a:t>
            </a:r>
            <a:r>
              <a:rPr lang="en-US" sz="2300" dirty="0"/>
              <a:t>are initial treatment options</a:t>
            </a:r>
          </a:p>
          <a:p>
            <a:pPr lvl="1"/>
            <a:r>
              <a:rPr lang="en-US" sz="2300" dirty="0"/>
              <a:t>High-risk and severe proliferative diabetic retinopathy require </a:t>
            </a:r>
            <a:r>
              <a:rPr lang="en-US" sz="23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panretinal</a:t>
            </a:r>
            <a:r>
              <a:rPr lang="en-US" sz="23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photocoagulation</a:t>
            </a:r>
          </a:p>
          <a:p>
            <a:r>
              <a:rPr lang="en-US" sz="2600" dirty="0"/>
              <a:t>Proliferative retinopathy with vitreous hemorrhage or retinal detachment and vision loss can benefit from </a:t>
            </a:r>
            <a:r>
              <a:rPr lang="en-US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vitrectomy</a:t>
            </a:r>
          </a:p>
        </p:txBody>
      </p:sp>
    </p:spTree>
    <p:extLst>
      <p:ext uri="{BB962C8B-B14F-4D97-AF65-F5344CB8AC3E}">
        <p14:creationId xmlns:p14="http://schemas.microsoft.com/office/powerpoint/2010/main" val="1281792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427318"/>
            <a:ext cx="9404723" cy="140053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1463041"/>
            <a:ext cx="10419217" cy="4785360"/>
          </a:xfrm>
        </p:spPr>
        <p:txBody>
          <a:bodyPr>
            <a:normAutofit/>
          </a:bodyPr>
          <a:lstStyle/>
          <a:p>
            <a:r>
              <a:rPr lang="en-US" sz="2400" dirty="0"/>
              <a:t>Mohamed Q, </a:t>
            </a:r>
            <a:r>
              <a:rPr lang="en-US" sz="2400" dirty="0" err="1"/>
              <a:t>Gillies</a:t>
            </a:r>
            <a:r>
              <a:rPr lang="en-US" sz="2400" dirty="0"/>
              <a:t> MC, Wong TY, “Management of diabetic retinopathy: a systematic review,” JAMA. 2007;298(8):902. </a:t>
            </a:r>
          </a:p>
          <a:p>
            <a:r>
              <a:rPr lang="en-US" sz="2400" dirty="0"/>
              <a:t>Matthews DR, Stratton IM, et al. “Risks of progression of retinopathy and vision loss related to tight blood pressure control in type 2 diabetes mellitus,” Arch </a:t>
            </a:r>
            <a:r>
              <a:rPr lang="en-US" sz="2400" dirty="0" err="1"/>
              <a:t>Ophthalmol</a:t>
            </a:r>
            <a:r>
              <a:rPr lang="en-US" sz="2400" dirty="0"/>
              <a:t>. 2004;122(11):1631.  </a:t>
            </a:r>
          </a:p>
          <a:p>
            <a:r>
              <a:rPr lang="de-DE" sz="2400" dirty="0"/>
              <a:t>Bergerhoff K, Clar C, Richter B. </a:t>
            </a:r>
            <a:r>
              <a:rPr lang="en-US" sz="2400" dirty="0"/>
              <a:t>”Aspirin in diabetic retinopathy. A systematic review.” </a:t>
            </a:r>
            <a:r>
              <a:rPr lang="en-US" sz="2400" dirty="0" err="1"/>
              <a:t>Endocrinol</a:t>
            </a:r>
            <a:r>
              <a:rPr lang="en-US" sz="2400" dirty="0"/>
              <a:t> </a:t>
            </a:r>
            <a:r>
              <a:rPr lang="en-US" sz="2400" dirty="0" err="1"/>
              <a:t>Metab</a:t>
            </a:r>
            <a:r>
              <a:rPr lang="en-US" sz="2400" dirty="0"/>
              <a:t> </a:t>
            </a:r>
            <a:r>
              <a:rPr lang="en-US" sz="2400" dirty="0" err="1"/>
              <a:t>Clin</a:t>
            </a:r>
            <a:r>
              <a:rPr lang="en-US" sz="2400" dirty="0"/>
              <a:t> North Am. 2002;31(3):779. </a:t>
            </a:r>
          </a:p>
        </p:txBody>
      </p:sp>
    </p:spTree>
    <p:extLst>
      <p:ext uri="{BB962C8B-B14F-4D97-AF65-F5344CB8AC3E}">
        <p14:creationId xmlns:p14="http://schemas.microsoft.com/office/powerpoint/2010/main" val="276135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{FABB33AF-DB2D-8242-8A65-63594D5415FF}tf10001062</Template>
  <TotalTime>21869</TotalTime>
  <Words>543</Words>
  <Application>Microsoft Macintosh PowerPoint</Application>
  <PresentationFormat>Widescreen</PresentationFormat>
  <Paragraphs>42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DIABETIC RETINOPATHY</vt:lpstr>
      <vt:lpstr>LEARNING OBJECTIVES</vt:lpstr>
      <vt:lpstr>PATHOPHYSIOLOGY </vt:lpstr>
      <vt:lpstr>FUNDOSCOPIC EXAM</vt:lpstr>
      <vt:lpstr>PREVENTION</vt:lpstr>
      <vt:lpstr>TREATMENT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Gyn onc Stats</dc:title>
  <dc:creator>Jon Steller</dc:creator>
  <cp:lastModifiedBy>Jon Steller</cp:lastModifiedBy>
  <cp:revision>75</cp:revision>
  <cp:lastPrinted>2019-04-22T21:15:09Z</cp:lastPrinted>
  <dcterms:created xsi:type="dcterms:W3CDTF">2013-07-03T03:15:47Z</dcterms:created>
  <dcterms:modified xsi:type="dcterms:W3CDTF">2019-04-22T21:15:09Z</dcterms:modified>
</cp:coreProperties>
</file>